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4" r:id="rId2"/>
    <p:sldId id="273" r:id="rId3"/>
    <p:sldId id="258" r:id="rId4"/>
    <p:sldId id="259" r:id="rId5"/>
    <p:sldId id="260" r:id="rId6"/>
    <p:sldId id="261" r:id="rId7"/>
    <p:sldId id="275" r:id="rId8"/>
    <p:sldId id="262" r:id="rId9"/>
    <p:sldId id="263" r:id="rId10"/>
    <p:sldId id="265" r:id="rId11"/>
    <p:sldId id="266" r:id="rId12"/>
    <p:sldId id="267" r:id="rId13"/>
    <p:sldId id="268" r:id="rId14"/>
    <p:sldId id="270" r:id="rId15"/>
    <p:sldId id="271" r:id="rId16"/>
    <p:sldId id="272" r:id="rId17"/>
    <p:sldId id="269" r:id="rId18"/>
    <p:sldId id="276"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1" autoAdjust="0"/>
    <p:restoredTop sz="86428" autoAdjust="0"/>
  </p:normalViewPr>
  <p:slideViewPr>
    <p:cSldViewPr>
      <p:cViewPr varScale="1">
        <p:scale>
          <a:sx n="59" d="100"/>
          <a:sy n="59" d="100"/>
        </p:scale>
        <p:origin x="-12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11" Type="http://schemas.openxmlformats.org/officeDocument/2006/relationships/image" Target="../media/image28.wmf"/><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wmf"/><Relationship Id="rId9"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33544-3918-4513-8D39-CB7E02E97E59}" type="datetimeFigureOut">
              <a:rPr lang="en-US" smtClean="0"/>
              <a:pPr/>
              <a:t>4/15/2013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F0D993-CD98-47AB-848F-D319EBA369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E4851-BB62-49B1-9B01-DF6939F431C4}" type="slidenum">
              <a:rPr lang="en-US"/>
              <a:pPr/>
              <a:t>3</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xfrm>
            <a:off x="914400" y="4343400"/>
            <a:ext cx="5029200" cy="4114800"/>
          </a:xfrm>
        </p:spPr>
        <p:txBody>
          <a:bodyPr/>
          <a:lstStyle/>
          <a:p>
            <a:r>
              <a:rPr lang="en-US" dirty="0"/>
              <a:t>To use the EAS, there must be a significant threat to lives or property.</a:t>
            </a:r>
          </a:p>
          <a:p>
            <a:endParaRPr lang="en-US" dirty="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threat must be defined—in other words, you can say what it is:</a:t>
            </a:r>
            <a:r>
              <a:rPr lang="en-US" baseline="0" dirty="0" smtClean="0"/>
              <a:t> a flood, a fire, a chemical spill. The threat has a name. </a:t>
            </a:r>
            <a:endParaRPr lang="en-US" dirty="0"/>
          </a:p>
        </p:txBody>
      </p:sp>
      <p:sp>
        <p:nvSpPr>
          <p:cNvPr id="4" name="Slide Number Placeholder 3"/>
          <p:cNvSpPr>
            <a:spLocks noGrp="1"/>
          </p:cNvSpPr>
          <p:nvPr>
            <p:ph type="sldNum" sz="quarter" idx="10"/>
          </p:nvPr>
        </p:nvSpPr>
        <p:spPr/>
        <p:txBody>
          <a:bodyPr/>
          <a:lstStyle/>
          <a:p>
            <a:fld id="{9C682456-D250-48D5-826E-316D6E58BFB3}"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127F4-E1FC-4545-A28F-9E40085CB721}" type="slidenum">
              <a:rPr lang="en-US"/>
              <a:pPr/>
              <a:t>5</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xfrm>
            <a:off x="914400" y="4343400"/>
            <a:ext cx="5029200" cy="4114800"/>
          </a:xfrm>
        </p:spPr>
        <p:txBody>
          <a:bodyPr/>
          <a:lstStyle/>
          <a:p>
            <a:r>
              <a:rPr lang="en-US" dirty="0" smtClean="0"/>
              <a:t>In addition, there is a time element involved in the threat. It’s immediate,</a:t>
            </a:r>
            <a:r>
              <a:rPr lang="en-US" baseline="0" dirty="0" smtClean="0"/>
              <a:t> like a tornado or fire, or in the case of a chemical or radioactive cloud that may be two hours away from a community, you’re going to need every second of those two hours to prepare people for the threat arrival.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must have something you want people in the threat area to do,</a:t>
            </a:r>
            <a:r>
              <a:rPr lang="en-US" baseline="0" dirty="0" smtClean="0"/>
              <a:t> even if it’s just get out. You may not be able to tell people specifically what roads to use but the most important thing for them to do immediately is to leave their homes or offices. Get that information to the public immediately and follow up in later broadcasts with specific road information or evacuation shelter locations. You won’t have many cases where you will know everything about an evacuation situation at the time you need to be telling people to get out. </a:t>
            </a:r>
            <a:endParaRPr lang="en-US" dirty="0"/>
          </a:p>
        </p:txBody>
      </p:sp>
      <p:sp>
        <p:nvSpPr>
          <p:cNvPr id="4" name="Slide Number Placeholder 3"/>
          <p:cNvSpPr>
            <a:spLocks noGrp="1"/>
          </p:cNvSpPr>
          <p:nvPr>
            <p:ph type="sldNum" sz="quarter" idx="10"/>
          </p:nvPr>
        </p:nvSpPr>
        <p:spPr/>
        <p:txBody>
          <a:bodyPr/>
          <a:lstStyle/>
          <a:p>
            <a:fld id="{9C682456-D250-48D5-826E-316D6E58BFB3}"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people know that you</a:t>
            </a:r>
            <a:r>
              <a:rPr lang="en-US" baseline="0" dirty="0" smtClean="0"/>
              <a:t> will provide them with new or additional information or when the threat is over and they can return to their homes or offices. </a:t>
            </a:r>
            <a:endParaRPr lang="en-US" dirty="0"/>
          </a:p>
        </p:txBody>
      </p:sp>
      <p:sp>
        <p:nvSpPr>
          <p:cNvPr id="4" name="Slide Number Placeholder 3"/>
          <p:cNvSpPr>
            <a:spLocks noGrp="1"/>
          </p:cNvSpPr>
          <p:nvPr>
            <p:ph type="sldNum" sz="quarter" idx="10"/>
          </p:nvPr>
        </p:nvSpPr>
        <p:spPr/>
        <p:txBody>
          <a:bodyPr/>
          <a:lstStyle/>
          <a:p>
            <a:fld id="{9C682456-D250-48D5-826E-316D6E58BFB3}"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you decide you need to issue an EAS activation, what do you do next? Your agency and community should have a Public Warning/Public Information Plan. </a:t>
            </a:r>
            <a:endParaRPr lang="en-US" dirty="0"/>
          </a:p>
        </p:txBody>
      </p:sp>
      <p:sp>
        <p:nvSpPr>
          <p:cNvPr id="4" name="Slide Number Placeholder 3"/>
          <p:cNvSpPr>
            <a:spLocks noGrp="1"/>
          </p:cNvSpPr>
          <p:nvPr>
            <p:ph type="sldNum" sz="quarter" idx="10"/>
          </p:nvPr>
        </p:nvSpPr>
        <p:spPr/>
        <p:txBody>
          <a:bodyPr/>
          <a:lstStyle/>
          <a:p>
            <a:fld id="{9C682456-D250-48D5-826E-316D6E58BFB3}"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EAS/A. Abbott</a:t>
            </a:r>
          </a:p>
        </p:txBody>
      </p:sp>
      <p:sp>
        <p:nvSpPr>
          <p:cNvPr id="5" name="Rectangle 7"/>
          <p:cNvSpPr>
            <a:spLocks noGrp="1" noChangeArrowheads="1"/>
          </p:cNvSpPr>
          <p:nvPr>
            <p:ph type="sldNum" sz="quarter" idx="5"/>
          </p:nvPr>
        </p:nvSpPr>
        <p:spPr>
          <a:ln/>
        </p:spPr>
        <p:txBody>
          <a:bodyPr/>
          <a:lstStyle/>
          <a:p>
            <a:fld id="{07F12F70-C88A-4DAE-BFAA-A900715D7811}" type="slidenum">
              <a:rPr lang="en-US"/>
              <a:pPr/>
              <a:t>14</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t>The LP-1 station broadcasts the activation...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EAS/A. Abbott</a:t>
            </a:r>
          </a:p>
        </p:txBody>
      </p:sp>
      <p:sp>
        <p:nvSpPr>
          <p:cNvPr id="5" name="Rectangle 7"/>
          <p:cNvSpPr>
            <a:spLocks noGrp="1" noChangeArrowheads="1"/>
          </p:cNvSpPr>
          <p:nvPr>
            <p:ph type="sldNum" sz="quarter" idx="5"/>
          </p:nvPr>
        </p:nvSpPr>
        <p:spPr>
          <a:ln/>
        </p:spPr>
        <p:txBody>
          <a:bodyPr/>
          <a:lstStyle/>
          <a:p>
            <a:fld id="{CE6B9FF9-7502-4DCF-B3A5-6398B10B33C5}" type="slidenum">
              <a:rPr lang="en-US"/>
              <a:pPr/>
              <a:t>15</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...and the participating stations receive the activation. The participating stations then rebroadcast the activation within 15 minutes.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EAS/A. Abbott</a:t>
            </a:r>
          </a:p>
        </p:txBody>
      </p:sp>
      <p:sp>
        <p:nvSpPr>
          <p:cNvPr id="5" name="Rectangle 7"/>
          <p:cNvSpPr>
            <a:spLocks noGrp="1" noChangeArrowheads="1"/>
          </p:cNvSpPr>
          <p:nvPr>
            <p:ph type="sldNum" sz="quarter" idx="5"/>
          </p:nvPr>
        </p:nvSpPr>
        <p:spPr>
          <a:ln/>
        </p:spPr>
        <p:txBody>
          <a:bodyPr/>
          <a:lstStyle/>
          <a:p>
            <a:fld id="{BE2791AA-0894-4E21-9441-1AEC7E7A04FE}" type="slidenum">
              <a:rPr lang="en-US"/>
              <a:pPr/>
              <a:t>16</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t>Listeners and viewers hear the distinctive "duck quacks" of the digital signal, then the alert tone, followed by the emergency information. Most people will then take the appropriate action although the first reaction from some will be to call 9-1-1 for more information.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B35E9D8-CFA4-42C7-805F-A3D1B1B91B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A311F-F0AA-42A5-B328-C41A080AD6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1321F-AB16-40B0-ACBC-7722E6B7FA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FD6F4-1D47-4ABF-90B4-FF41390582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3C8F1-9F49-4521-8152-16E6D63B570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96AF5-9242-4CA4-8A43-9DD2BDAAF6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E99D3-08EE-4666-9256-E5F209E389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68AA8-9BAC-474A-8C1D-B2B3AAFAFF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E5C14-F70A-4E7B-8A38-FC6C45535F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4D309-EC32-4612-9177-681E7BCDE4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495427B-67FE-4600-AF40-93A548C4C59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F7BAE00-8407-40B5-B723-90CFB5C67DF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8.xml"/><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5.bin"/><Relationship Id="rId3" Type="http://schemas.openxmlformats.org/officeDocument/2006/relationships/notesSlide" Target="../notesSlides/notesSlide9.xml"/><Relationship Id="rId7" Type="http://schemas.openxmlformats.org/officeDocument/2006/relationships/oleObject" Target="../embeddings/oleObject9.bin"/><Relationship Id="rId12"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oleObject" Target="../embeddings/oleObject13.bin"/><Relationship Id="rId5" Type="http://schemas.openxmlformats.org/officeDocument/2006/relationships/oleObject" Target="../embeddings/oleObject7.bin"/><Relationship Id="rId10" Type="http://schemas.openxmlformats.org/officeDocument/2006/relationships/oleObject" Target="../embeddings/oleObject12.bin"/><Relationship Id="rId4" Type="http://schemas.openxmlformats.org/officeDocument/2006/relationships/oleObject" Target="../embeddings/oleObject6.bin"/><Relationship Id="rId9" Type="http://schemas.openxmlformats.org/officeDocument/2006/relationships/oleObject" Target="../embeddings/oleObject11.bin"/><Relationship Id="rId1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hyperlink" Target="http://www.stormxshelters.com/pages/3/index.ht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rgbClr val="FFFF66"/>
                </a:solidFill>
                <a:latin typeface="Mistral" pitchFamily="66" charset="0"/>
              </a:rPr>
              <a:t>EAS</a:t>
            </a:r>
            <a:endParaRPr lang="en-US" dirty="0"/>
          </a:p>
        </p:txBody>
      </p:sp>
      <p:sp>
        <p:nvSpPr>
          <p:cNvPr id="3" name="Subtitle 2"/>
          <p:cNvSpPr>
            <a:spLocks noGrp="1"/>
          </p:cNvSpPr>
          <p:nvPr>
            <p:ph type="subTitle" idx="1"/>
          </p:nvPr>
        </p:nvSpPr>
        <p:spPr/>
        <p:txBody>
          <a:bodyPr>
            <a:normAutofit fontScale="92500" lnSpcReduction="10000"/>
          </a:bodyPr>
          <a:lstStyle/>
          <a:p>
            <a:pPr algn="ctr"/>
            <a:r>
              <a:rPr lang="en-US" dirty="0" smtClean="0">
                <a:solidFill>
                  <a:srgbClr val="FFFF66"/>
                </a:solidFill>
                <a:latin typeface="Mistral" pitchFamily="66" charset="0"/>
              </a:rPr>
              <a:t>Criteria for </a:t>
            </a:r>
            <a:r>
              <a:rPr lang="en-US" dirty="0" smtClean="0">
                <a:solidFill>
                  <a:srgbClr val="FFFF66"/>
                </a:solidFill>
                <a:latin typeface="Mistral" pitchFamily="66" charset="0"/>
              </a:rPr>
              <a:t>Activation</a:t>
            </a:r>
          </a:p>
          <a:p>
            <a:pPr algn="ctr"/>
            <a:endParaRPr lang="en-US" dirty="0" smtClean="0">
              <a:solidFill>
                <a:srgbClr val="FFFF66"/>
              </a:solidFill>
              <a:latin typeface="Mistral" pitchFamily="66" charset="0"/>
            </a:endParaRPr>
          </a:p>
          <a:p>
            <a:pPr algn="ctr"/>
            <a:r>
              <a:rPr lang="en-US" dirty="0" smtClean="0">
                <a:solidFill>
                  <a:srgbClr val="FFFF66"/>
                </a:solidFill>
                <a:latin typeface="Mistral" pitchFamily="66" charset="0"/>
              </a:rPr>
              <a:t>Adrienne Abbott Gutierrez</a:t>
            </a:r>
          </a:p>
          <a:p>
            <a:pPr algn="ctr"/>
            <a:r>
              <a:rPr lang="en-US" dirty="0" smtClean="0">
                <a:solidFill>
                  <a:srgbClr val="FFFF66"/>
                </a:solidFill>
                <a:latin typeface="Mistral" pitchFamily="66" charset="0"/>
              </a:rPr>
              <a:t>Nevada EAS Chair</a:t>
            </a:r>
            <a:endParaRPr lang="en-US" dirty="0" smtClean="0">
              <a:solidFill>
                <a:srgbClr val="FFFF66"/>
              </a:solidFill>
              <a:latin typeface="Mistral" pitchFamily="66" charset="0"/>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 EAS ACTIVATIONS</a:t>
            </a:r>
            <a:endParaRPr lang="en-US" dirty="0"/>
          </a:p>
        </p:txBody>
      </p:sp>
      <p:sp>
        <p:nvSpPr>
          <p:cNvPr id="3" name="Content Placeholder 2"/>
          <p:cNvSpPr>
            <a:spLocks noGrp="1"/>
          </p:cNvSpPr>
          <p:nvPr>
            <p:ph idx="1"/>
          </p:nvPr>
        </p:nvSpPr>
        <p:spPr/>
        <p:txBody>
          <a:bodyPr/>
          <a:lstStyle/>
          <a:p>
            <a:r>
              <a:rPr lang="en-US" dirty="0" smtClean="0"/>
              <a:t>Software only</a:t>
            </a:r>
          </a:p>
          <a:p>
            <a:r>
              <a:rPr lang="en-US" dirty="0" smtClean="0"/>
              <a:t>Recorded message </a:t>
            </a:r>
          </a:p>
          <a:p>
            <a:pPr lvl="1"/>
            <a:r>
              <a:rPr lang="en-US" dirty="0" smtClean="0"/>
              <a:t>Add as a Wave file</a:t>
            </a:r>
          </a:p>
          <a:p>
            <a:pPr lvl="1"/>
            <a:r>
              <a:rPr lang="en-US" dirty="0" smtClean="0"/>
              <a:t>Text included</a:t>
            </a:r>
          </a:p>
          <a:p>
            <a:r>
              <a:rPr lang="en-US" dirty="0" smtClean="0"/>
              <a:t>Text to Speech</a:t>
            </a:r>
          </a:p>
          <a:p>
            <a:r>
              <a:rPr lang="en-US" dirty="0" smtClean="0"/>
              <a:t>Add maps, graphics, photos</a:t>
            </a:r>
          </a:p>
          <a:p>
            <a:r>
              <a:rPr lang="en-US" dirty="0" smtClean="0"/>
              <a:t>CAP Software sends the activation directly to broadcasters and others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 EAS ACTIVATIONS</a:t>
            </a:r>
            <a:endParaRPr lang="en-US" dirty="0"/>
          </a:p>
        </p:txBody>
      </p:sp>
      <p:sp>
        <p:nvSpPr>
          <p:cNvPr id="3" name="Content Placeholder 2"/>
          <p:cNvSpPr>
            <a:spLocks noGrp="1"/>
          </p:cNvSpPr>
          <p:nvPr>
            <p:ph sz="half"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MyStateUSA Software</a:t>
            </a:r>
            <a:endParaRPr lang="en-US" dirty="0"/>
          </a:p>
        </p:txBody>
      </p:sp>
      <p:graphicFrame>
        <p:nvGraphicFramePr>
          <p:cNvPr id="1026" name="Object 2"/>
          <p:cNvGraphicFramePr>
            <a:graphicFrameLocks noChangeAspect="1"/>
          </p:cNvGraphicFramePr>
          <p:nvPr/>
        </p:nvGraphicFramePr>
        <p:xfrm>
          <a:off x="1600200" y="2057400"/>
          <a:ext cx="6861175" cy="3640137"/>
        </p:xfrm>
        <a:graphic>
          <a:graphicData uri="http://schemas.openxmlformats.org/presentationml/2006/ole">
            <p:oleObj spid="_x0000_s1026" name="Document" r:id="rId3" imgW="6861534" imgH="3640504" progId="Word.Document.12">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 EAS ACTIVATIONS</a:t>
            </a:r>
            <a:endParaRPr lang="en-US" dirty="0"/>
          </a:p>
        </p:txBody>
      </p:sp>
      <p:sp>
        <p:nvSpPr>
          <p:cNvPr id="3" name="Content Placeholder 2"/>
          <p:cNvSpPr>
            <a:spLocks noGrp="1"/>
          </p:cNvSpPr>
          <p:nvPr>
            <p:ph sz="half" idx="1"/>
          </p:nvPr>
        </p:nvSpPr>
        <p:spPr>
          <a:xfrm>
            <a:off x="457200" y="1920085"/>
            <a:ext cx="7086600" cy="4434840"/>
          </a:xfrm>
        </p:spPr>
        <p:txBody>
          <a:bodyPr/>
          <a:lstStyle/>
          <a:p>
            <a:r>
              <a:rPr lang="en-US" dirty="0" smtClean="0"/>
              <a:t>CAP EAS Activations include broadcast and cable</a:t>
            </a:r>
          </a:p>
          <a:p>
            <a:r>
              <a:rPr lang="en-US" dirty="0" smtClean="0"/>
              <a:t>CAP EAS Activations can also be sent to cell phones (WEA)and other CAP compliant  Internet-based systems</a:t>
            </a:r>
          </a:p>
          <a:p>
            <a:r>
              <a:rPr lang="en-US" dirty="0" smtClean="0"/>
              <a:t>CAP EAS Activations can turn on sirens and signs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OH EAS 4"/>
          <p:cNvPicPr>
            <a:picLocks noGrp="1" noChangeAspect="1" noChangeArrowheads="1"/>
          </p:cNvPicPr>
          <p:nvPr>
            <p:ph sz="half" idx="2"/>
          </p:nvPr>
        </p:nvPicPr>
        <p:blipFill>
          <a:blip r:embed="rId2" cstate="print"/>
          <a:srcRect/>
          <a:stretch>
            <a:fillRect/>
          </a:stretch>
        </p:blipFill>
        <p:spPr bwMode="auto">
          <a:xfrm>
            <a:off x="4572000" y="3810000"/>
            <a:ext cx="4038600" cy="2290124"/>
          </a:xfrm>
          <a:prstGeom prst="rect">
            <a:avLst/>
          </a:prstGeom>
          <a:noFill/>
          <a:ln w="22225">
            <a:solidFill>
              <a:schemeClr val="accent1"/>
            </a:solidFill>
            <a:miter lim="800000"/>
            <a:headEnd/>
            <a:tailEnd/>
          </a:ln>
        </p:spPr>
      </p:pic>
      <p:sp>
        <p:nvSpPr>
          <p:cNvPr id="2" name="Title 1"/>
          <p:cNvSpPr>
            <a:spLocks noGrp="1"/>
          </p:cNvSpPr>
          <p:nvPr>
            <p:ph type="title"/>
          </p:nvPr>
        </p:nvSpPr>
        <p:spPr/>
        <p:txBody>
          <a:bodyPr/>
          <a:lstStyle/>
          <a:p>
            <a:r>
              <a:rPr lang="en-US" dirty="0" smtClean="0"/>
              <a:t>LEGACY EAS ACTIVATIONS</a:t>
            </a:r>
            <a:endParaRPr lang="en-US" dirty="0"/>
          </a:p>
        </p:txBody>
      </p:sp>
      <p:sp>
        <p:nvSpPr>
          <p:cNvPr id="3" name="Content Placeholder 2"/>
          <p:cNvSpPr>
            <a:spLocks noGrp="1"/>
          </p:cNvSpPr>
          <p:nvPr>
            <p:ph sz="half" idx="1"/>
          </p:nvPr>
        </p:nvSpPr>
        <p:spPr>
          <a:xfrm>
            <a:off x="457200" y="1920085"/>
            <a:ext cx="7696200" cy="4434840"/>
          </a:xfrm>
        </p:spPr>
        <p:txBody>
          <a:bodyPr/>
          <a:lstStyle/>
          <a:p>
            <a:r>
              <a:rPr lang="en-US" dirty="0" smtClean="0"/>
              <a:t>What to do when the Internet isn’t there…</a:t>
            </a:r>
          </a:p>
          <a:p>
            <a:r>
              <a:rPr lang="en-US" dirty="0" smtClean="0"/>
              <a:t>Contact the Local Primary Station</a:t>
            </a:r>
          </a:p>
          <a:p>
            <a:r>
              <a:rPr lang="en-US" dirty="0" smtClean="0"/>
              <a:t>Record activation message</a:t>
            </a:r>
          </a:p>
          <a:p>
            <a:r>
              <a:rPr lang="en-US" dirty="0" smtClean="0"/>
              <a:t>Provide activation information</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ph idx="4294967295"/>
          </p:nvPr>
        </p:nvGraphicFramePr>
        <p:xfrm>
          <a:off x="228600" y="1066800"/>
          <a:ext cx="5921375" cy="5791200"/>
        </p:xfrm>
        <a:graphic>
          <a:graphicData uri="http://schemas.openxmlformats.org/presentationml/2006/ole">
            <p:oleObj spid="_x0000_s2050" name="ClipArt" r:id="rId4" imgW="4168440" imgH="3862080" progId="">
              <p:embed/>
            </p:oleObj>
          </a:graphicData>
        </a:graphic>
      </p:graphicFrame>
      <p:sp>
        <p:nvSpPr>
          <p:cNvPr id="9221" name="Text Box 5"/>
          <p:cNvSpPr txBox="1">
            <a:spLocks noChangeArrowheads="1"/>
          </p:cNvSpPr>
          <p:nvPr/>
        </p:nvSpPr>
        <p:spPr bwMode="auto">
          <a:xfrm>
            <a:off x="1371600" y="6194425"/>
            <a:ext cx="1892300" cy="396875"/>
          </a:xfrm>
          <a:prstGeom prst="rect">
            <a:avLst/>
          </a:prstGeom>
          <a:noFill/>
          <a:ln w="9525">
            <a:noFill/>
            <a:miter lim="800000"/>
            <a:headEnd/>
            <a:tailEnd/>
          </a:ln>
          <a:effectLst/>
        </p:spPr>
        <p:txBody>
          <a:bodyPr wrap="none">
            <a:spAutoFit/>
          </a:bodyPr>
          <a:lstStyle/>
          <a:p>
            <a:r>
              <a:rPr lang="en-US" sz="2000">
                <a:solidFill>
                  <a:srgbClr val="FFFF00"/>
                </a:solidFill>
                <a:latin typeface="Arial" charset="0"/>
              </a:rPr>
              <a:t>LP-1 STATION</a:t>
            </a:r>
            <a:endParaRPr lang="en-US" sz="2400">
              <a:latin typeface="Arial" charset="0"/>
            </a:endParaRPr>
          </a:p>
        </p:txBody>
      </p:sp>
      <p:sp>
        <p:nvSpPr>
          <p:cNvPr id="9242" name="Rectangle 26"/>
          <p:cNvSpPr>
            <a:spLocks noGrp="1" noChangeArrowheads="1"/>
          </p:cNvSpPr>
          <p:nvPr>
            <p:ph type="title"/>
          </p:nvPr>
        </p:nvSpPr>
        <p:spPr>
          <a:xfrm>
            <a:off x="457200" y="533400"/>
            <a:ext cx="8229600" cy="1143000"/>
          </a:xfrm>
        </p:spPr>
        <p:txBody>
          <a:bodyPr/>
          <a:lstStyle/>
          <a:p>
            <a:r>
              <a:rPr lang="en-US" dirty="0" smtClean="0"/>
              <a:t>LEGACY EAS ACTIVATIONS</a:t>
            </a:r>
            <a:endParaRPr lang="en-US" dirty="0"/>
          </a:p>
        </p:txBody>
      </p:sp>
      <p:sp>
        <p:nvSpPr>
          <p:cNvPr id="6" name="WordArt 29"/>
          <p:cNvSpPr>
            <a:spLocks noChangeArrowheads="1" noChangeShapeType="1" noTextEdit="1"/>
          </p:cNvSpPr>
          <p:nvPr/>
        </p:nvSpPr>
        <p:spPr bwMode="auto">
          <a:xfrm>
            <a:off x="1558925" y="2590800"/>
            <a:ext cx="6137275" cy="1143000"/>
          </a:xfrm>
          <a:prstGeom prst="rect">
            <a:avLst/>
          </a:prstGeom>
        </p:spPr>
        <p:txBody>
          <a:bodyPr wrap="none" fromWordArt="1">
            <a:prstTxWarp prst="textDoubleWave1">
              <a:avLst>
                <a:gd name="adj1" fmla="val 6500"/>
                <a:gd name="adj2" fmla="val 0"/>
              </a:avLst>
            </a:prstTxWarp>
          </a:bodyPr>
          <a:lstStyle/>
          <a:p>
            <a:pPr algn="ctr"/>
            <a:r>
              <a:rPr lang="en-US" sz="2400" b="1" kern="10" spc="-240" dirty="0">
                <a:ln w="12700">
                  <a:solidFill>
                    <a:srgbClr val="0000CC"/>
                  </a:solidFill>
                  <a:round/>
                  <a:headEnd type="none" w="sm" len="sm"/>
                  <a:tailEnd type="none" w="sm" len="sm"/>
                </a:ln>
                <a:solidFill>
                  <a:srgbClr val="00FFFF"/>
                </a:solidFill>
                <a:effectLst>
                  <a:outerShdw dist="125724" dir="18900000" algn="ctr" rotWithShape="0">
                    <a:srgbClr val="000099"/>
                  </a:outerShdw>
                </a:effectLst>
                <a:latin typeface="Impact"/>
              </a:rPr>
              <a:t>Local   Primary 1   station     broadcasts   the   activation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descr="Black Mountain Towers"/>
          <p:cNvPicPr>
            <a:picLocks noChangeAspect="1" noChangeArrowheads="1"/>
          </p:cNvPicPr>
          <p:nvPr/>
        </p:nvPicPr>
        <p:blipFill>
          <a:blip r:embed="rId4" cstate="print"/>
          <a:srcRect t="11581" b="12776"/>
          <a:stretch>
            <a:fillRect/>
          </a:stretch>
        </p:blipFill>
        <p:spPr bwMode="auto">
          <a:xfrm>
            <a:off x="2281238" y="3100388"/>
            <a:ext cx="6557962" cy="3590723"/>
          </a:xfrm>
          <a:prstGeom prst="rect">
            <a:avLst/>
          </a:prstGeom>
          <a:noFill/>
          <a:ln w="19050">
            <a:solidFill>
              <a:srgbClr val="00CCFF"/>
            </a:solidFill>
            <a:miter lim="800000"/>
            <a:headEnd/>
            <a:tailEnd/>
          </a:ln>
        </p:spPr>
      </p:pic>
      <p:graphicFrame>
        <p:nvGraphicFramePr>
          <p:cNvPr id="12290" name="Object 2"/>
          <p:cNvGraphicFramePr>
            <a:graphicFrameLocks noChangeAspect="1"/>
          </p:cNvGraphicFramePr>
          <p:nvPr>
            <p:ph idx="4294967295"/>
          </p:nvPr>
        </p:nvGraphicFramePr>
        <p:xfrm>
          <a:off x="457200" y="838200"/>
          <a:ext cx="2978150" cy="5486400"/>
        </p:xfrm>
        <a:graphic>
          <a:graphicData uri="http://schemas.openxmlformats.org/presentationml/2006/ole">
            <p:oleObj spid="_x0000_s3074" name="ClipArt" r:id="rId5" imgW="2802960" imgH="5165640" progId="">
              <p:embed/>
            </p:oleObj>
          </a:graphicData>
        </a:graphic>
      </p:graphicFrame>
      <p:graphicFrame>
        <p:nvGraphicFramePr>
          <p:cNvPr id="12291" name="Object 3"/>
          <p:cNvGraphicFramePr>
            <a:graphicFrameLocks noChangeAspect="1"/>
          </p:cNvGraphicFramePr>
          <p:nvPr/>
        </p:nvGraphicFramePr>
        <p:xfrm>
          <a:off x="3048000" y="381000"/>
          <a:ext cx="2803525" cy="5165725"/>
        </p:xfrm>
        <a:graphic>
          <a:graphicData uri="http://schemas.openxmlformats.org/presentationml/2006/ole">
            <p:oleObj spid="_x0000_s3075" name="ClipArt" r:id="rId6" imgW="2802960" imgH="5165640" progId="">
              <p:embed/>
            </p:oleObj>
          </a:graphicData>
        </a:graphic>
      </p:graphicFrame>
      <p:graphicFrame>
        <p:nvGraphicFramePr>
          <p:cNvPr id="12292" name="Object 4"/>
          <p:cNvGraphicFramePr>
            <a:graphicFrameLocks noChangeAspect="1"/>
          </p:cNvGraphicFramePr>
          <p:nvPr/>
        </p:nvGraphicFramePr>
        <p:xfrm>
          <a:off x="4572000" y="0"/>
          <a:ext cx="2803525" cy="5165725"/>
        </p:xfrm>
        <a:graphic>
          <a:graphicData uri="http://schemas.openxmlformats.org/presentationml/2006/ole">
            <p:oleObj spid="_x0000_s3076" name="ClipArt" r:id="rId7" imgW="2802960" imgH="5165640" progId="">
              <p:embed/>
            </p:oleObj>
          </a:graphicData>
        </a:graphic>
      </p:graphicFrame>
      <p:graphicFrame>
        <p:nvGraphicFramePr>
          <p:cNvPr id="12293" name="Object 5"/>
          <p:cNvGraphicFramePr>
            <a:graphicFrameLocks noChangeAspect="1"/>
          </p:cNvGraphicFramePr>
          <p:nvPr/>
        </p:nvGraphicFramePr>
        <p:xfrm>
          <a:off x="6019800" y="0"/>
          <a:ext cx="2803525" cy="5165725"/>
        </p:xfrm>
        <a:graphic>
          <a:graphicData uri="http://schemas.openxmlformats.org/presentationml/2006/ole">
            <p:oleObj spid="_x0000_s3077" name="ClipArt" r:id="rId8" imgW="2802960" imgH="5165640" progId="">
              <p:embed/>
            </p:oleObj>
          </a:graphicData>
        </a:graphic>
      </p:graphicFrame>
      <p:sp>
        <p:nvSpPr>
          <p:cNvPr id="12297" name="Rectangle 9"/>
          <p:cNvSpPr>
            <a:spLocks noGrp="1" noChangeArrowheads="1"/>
          </p:cNvSpPr>
          <p:nvPr>
            <p:ph type="title"/>
          </p:nvPr>
        </p:nvSpPr>
        <p:spPr>
          <a:xfrm>
            <a:off x="1066800" y="4953000"/>
            <a:ext cx="8077200" cy="1143000"/>
          </a:xfrm>
        </p:spPr>
        <p:txBody>
          <a:bodyPr/>
          <a:lstStyle/>
          <a:p>
            <a:pPr algn="l">
              <a:buFont typeface="Mediascape OSD Icon" pitchFamily="34" charset="2"/>
              <a:buNone/>
            </a:pPr>
            <a:r>
              <a:rPr lang="en-US" sz="3200" b="1">
                <a:solidFill>
                  <a:srgbClr val="66FF99"/>
                </a:solidFill>
              </a:rPr>
              <a:t>Participating stations receive activation</a:t>
            </a:r>
            <a:br>
              <a:rPr lang="en-US" sz="3200" b="1">
                <a:solidFill>
                  <a:srgbClr val="66FF99"/>
                </a:solidFill>
              </a:rPr>
            </a:br>
            <a:r>
              <a:rPr lang="en-US" sz="3200" b="1">
                <a:solidFill>
                  <a:srgbClr val="66FF99"/>
                </a:solidFill>
              </a:rPr>
              <a:t>Participating stations rebroadcast activation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ph idx="4294967295"/>
          </p:nvPr>
        </p:nvGraphicFramePr>
        <p:xfrm>
          <a:off x="5056188" y="1295400"/>
          <a:ext cx="4087812" cy="4876800"/>
        </p:xfrm>
        <a:graphic>
          <a:graphicData uri="http://schemas.openxmlformats.org/presentationml/2006/ole">
            <p:oleObj spid="_x0000_s4098" name="ClipArt" r:id="rId4" imgW="5640120" imgH="6414840" progId="">
              <p:embed/>
            </p:oleObj>
          </a:graphicData>
        </a:graphic>
      </p:graphicFrame>
      <p:graphicFrame>
        <p:nvGraphicFramePr>
          <p:cNvPr id="27653" name="Object 5"/>
          <p:cNvGraphicFramePr>
            <a:graphicFrameLocks noChangeAspect="1"/>
          </p:cNvGraphicFramePr>
          <p:nvPr/>
        </p:nvGraphicFramePr>
        <p:xfrm>
          <a:off x="2819400" y="3352800"/>
          <a:ext cx="1028700" cy="1116013"/>
        </p:xfrm>
        <a:graphic>
          <a:graphicData uri="http://schemas.openxmlformats.org/presentationml/2006/ole">
            <p:oleObj spid="_x0000_s4099" name="ClipArt" r:id="rId5" imgW="1029960" imgH="1117080" progId="">
              <p:embed/>
            </p:oleObj>
          </a:graphicData>
        </a:graphic>
      </p:graphicFrame>
      <p:graphicFrame>
        <p:nvGraphicFramePr>
          <p:cNvPr id="27654" name="Object 6"/>
          <p:cNvGraphicFramePr>
            <a:graphicFrameLocks noChangeAspect="1"/>
          </p:cNvGraphicFramePr>
          <p:nvPr/>
        </p:nvGraphicFramePr>
        <p:xfrm>
          <a:off x="1219200" y="1371600"/>
          <a:ext cx="944563" cy="1179513"/>
        </p:xfrm>
        <a:graphic>
          <a:graphicData uri="http://schemas.openxmlformats.org/presentationml/2006/ole">
            <p:oleObj spid="_x0000_s4100" name="ClipArt" r:id="rId6" imgW="944280" imgH="1180440" progId="">
              <p:embed/>
            </p:oleObj>
          </a:graphicData>
        </a:graphic>
      </p:graphicFrame>
      <p:graphicFrame>
        <p:nvGraphicFramePr>
          <p:cNvPr id="27656" name="Object 8"/>
          <p:cNvGraphicFramePr>
            <a:graphicFrameLocks noChangeAspect="1"/>
          </p:cNvGraphicFramePr>
          <p:nvPr/>
        </p:nvGraphicFramePr>
        <p:xfrm>
          <a:off x="2362200" y="1371600"/>
          <a:ext cx="728663" cy="1041400"/>
        </p:xfrm>
        <a:graphic>
          <a:graphicData uri="http://schemas.openxmlformats.org/presentationml/2006/ole">
            <p:oleObj spid="_x0000_s4101" name="ClipArt" r:id="rId7" imgW="729360" imgH="1041480" progId="">
              <p:embed/>
            </p:oleObj>
          </a:graphicData>
        </a:graphic>
      </p:graphicFrame>
      <p:graphicFrame>
        <p:nvGraphicFramePr>
          <p:cNvPr id="27658" name="Object 10"/>
          <p:cNvGraphicFramePr>
            <a:graphicFrameLocks noChangeAspect="1"/>
          </p:cNvGraphicFramePr>
          <p:nvPr/>
        </p:nvGraphicFramePr>
        <p:xfrm>
          <a:off x="533400" y="2209800"/>
          <a:ext cx="796925" cy="1144588"/>
        </p:xfrm>
        <a:graphic>
          <a:graphicData uri="http://schemas.openxmlformats.org/presentationml/2006/ole">
            <p:oleObj spid="_x0000_s4102" name="ClipArt" r:id="rId8" imgW="798120" imgH="1145160" progId="">
              <p:embed/>
            </p:oleObj>
          </a:graphicData>
        </a:graphic>
      </p:graphicFrame>
      <p:graphicFrame>
        <p:nvGraphicFramePr>
          <p:cNvPr id="27659" name="Object 11"/>
          <p:cNvGraphicFramePr>
            <a:graphicFrameLocks noChangeAspect="1"/>
          </p:cNvGraphicFramePr>
          <p:nvPr/>
        </p:nvGraphicFramePr>
        <p:xfrm>
          <a:off x="6705600" y="5273675"/>
          <a:ext cx="1744663" cy="1584325"/>
        </p:xfrm>
        <a:graphic>
          <a:graphicData uri="http://schemas.openxmlformats.org/presentationml/2006/ole">
            <p:oleObj spid="_x0000_s4103" name="ClipArt" r:id="rId9" imgW="1744560" imgH="1584360" progId="">
              <p:embed/>
            </p:oleObj>
          </a:graphicData>
        </a:graphic>
      </p:graphicFrame>
      <p:graphicFrame>
        <p:nvGraphicFramePr>
          <p:cNvPr id="27660" name="Object 12"/>
          <p:cNvGraphicFramePr>
            <a:graphicFrameLocks noChangeAspect="1"/>
          </p:cNvGraphicFramePr>
          <p:nvPr/>
        </p:nvGraphicFramePr>
        <p:xfrm>
          <a:off x="4114800" y="2133600"/>
          <a:ext cx="830263" cy="1778000"/>
        </p:xfrm>
        <a:graphic>
          <a:graphicData uri="http://schemas.openxmlformats.org/presentationml/2006/ole">
            <p:oleObj spid="_x0000_s4104" name="ClipArt" r:id="rId10" imgW="830160" imgH="1778040" progId="">
              <p:embed/>
            </p:oleObj>
          </a:graphicData>
        </a:graphic>
      </p:graphicFrame>
      <p:graphicFrame>
        <p:nvGraphicFramePr>
          <p:cNvPr id="27661" name="Object 13"/>
          <p:cNvGraphicFramePr>
            <a:graphicFrameLocks noChangeAspect="1"/>
          </p:cNvGraphicFramePr>
          <p:nvPr/>
        </p:nvGraphicFramePr>
        <p:xfrm>
          <a:off x="5105400" y="5943600"/>
          <a:ext cx="1062038" cy="752475"/>
        </p:xfrm>
        <a:graphic>
          <a:graphicData uri="http://schemas.openxmlformats.org/presentationml/2006/ole">
            <p:oleObj spid="_x0000_s4105" name="ClipArt" r:id="rId11" imgW="1062360" imgH="753120" progId="">
              <p:embed/>
            </p:oleObj>
          </a:graphicData>
        </a:graphic>
      </p:graphicFrame>
      <p:graphicFrame>
        <p:nvGraphicFramePr>
          <p:cNvPr id="27663" name="Object 15"/>
          <p:cNvGraphicFramePr>
            <a:graphicFrameLocks noChangeAspect="1"/>
          </p:cNvGraphicFramePr>
          <p:nvPr/>
        </p:nvGraphicFramePr>
        <p:xfrm>
          <a:off x="5257800" y="4800600"/>
          <a:ext cx="1174750" cy="608013"/>
        </p:xfrm>
        <a:graphic>
          <a:graphicData uri="http://schemas.openxmlformats.org/presentationml/2006/ole">
            <p:oleObj spid="_x0000_s4106" name="ClipArt" r:id="rId12" imgW="1175040" imgH="608040" progId="">
              <p:embed/>
            </p:oleObj>
          </a:graphicData>
        </a:graphic>
      </p:graphicFrame>
      <p:graphicFrame>
        <p:nvGraphicFramePr>
          <p:cNvPr id="27665" name="Object 17"/>
          <p:cNvGraphicFramePr>
            <a:graphicFrameLocks noChangeAspect="1"/>
          </p:cNvGraphicFramePr>
          <p:nvPr/>
        </p:nvGraphicFramePr>
        <p:xfrm>
          <a:off x="0" y="3451225"/>
          <a:ext cx="5124450" cy="3406775"/>
        </p:xfrm>
        <a:graphic>
          <a:graphicData uri="http://schemas.openxmlformats.org/presentationml/2006/ole">
            <p:oleObj spid="_x0000_s4107" name="ClipArt" r:id="rId13" imgW="5124240" imgH="3406680" progId="">
              <p:embed/>
            </p:oleObj>
          </a:graphicData>
        </a:graphic>
      </p:graphicFrame>
      <p:graphicFrame>
        <p:nvGraphicFramePr>
          <p:cNvPr id="27666" name="Object 18"/>
          <p:cNvGraphicFramePr>
            <a:graphicFrameLocks noChangeAspect="1"/>
          </p:cNvGraphicFramePr>
          <p:nvPr/>
        </p:nvGraphicFramePr>
        <p:xfrm>
          <a:off x="1752600" y="2590800"/>
          <a:ext cx="1728788" cy="669925"/>
        </p:xfrm>
        <a:graphic>
          <a:graphicData uri="http://schemas.openxmlformats.org/presentationml/2006/ole">
            <p:oleObj spid="_x0000_s4108" name="ClipArt" r:id="rId14" imgW="1728720" imgH="670680" progId="">
              <p:embed/>
            </p:oleObj>
          </a:graphicData>
        </a:graphic>
      </p:graphicFrame>
      <p:sp>
        <p:nvSpPr>
          <p:cNvPr id="27668" name="Text Box 20"/>
          <p:cNvSpPr txBox="1">
            <a:spLocks noGrp="1" noChangeArrowheads="1"/>
          </p:cNvSpPr>
          <p:nvPr>
            <p:ph type="title"/>
          </p:nvPr>
        </p:nvSpPr>
        <p:spPr>
          <a:xfrm>
            <a:off x="685800" y="228600"/>
            <a:ext cx="7772400" cy="1295400"/>
          </a:xfrm>
          <a:noFill/>
          <a:ln/>
        </p:spPr>
        <p:txBody>
          <a:bodyPr lIns="92075" tIns="46038" rIns="92075" bIns="46038" anchor="b" anchorCtr="0"/>
          <a:lstStyle/>
          <a:p>
            <a:r>
              <a:rPr lang="en-US" sz="2800" b="1">
                <a:solidFill>
                  <a:srgbClr val="66FF99"/>
                </a:solidFill>
              </a:rPr>
              <a:t>The audience hears the emergency information and takes appropriate action.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 ACTIVATIONS</a:t>
            </a:r>
            <a:endParaRPr lang="en-US" dirty="0"/>
          </a:p>
        </p:txBody>
      </p:sp>
      <p:sp>
        <p:nvSpPr>
          <p:cNvPr id="3" name="Content Placeholder 2"/>
          <p:cNvSpPr>
            <a:spLocks noGrp="1"/>
          </p:cNvSpPr>
          <p:nvPr>
            <p:ph sz="half" idx="1"/>
          </p:nvPr>
        </p:nvSpPr>
        <p:spPr/>
        <p:txBody>
          <a:bodyPr/>
          <a:lstStyle/>
          <a:p>
            <a:r>
              <a:rPr lang="en-US" sz="2800" dirty="0" smtClean="0"/>
              <a:t>Designate a Public Information Officer</a:t>
            </a:r>
          </a:p>
          <a:p>
            <a:r>
              <a:rPr lang="en-US" sz="2800" dirty="0" smtClean="0"/>
              <a:t>PIO should have no other function</a:t>
            </a:r>
          </a:p>
          <a:p>
            <a:r>
              <a:rPr lang="en-US" sz="2800" dirty="0" smtClean="0"/>
              <a:t>PIO deals with media inquiries and needs</a:t>
            </a:r>
          </a:p>
          <a:p>
            <a:r>
              <a:rPr lang="en-US" sz="2800" dirty="0" smtClean="0"/>
              <a:t>PIO handles rumour control </a:t>
            </a:r>
          </a:p>
          <a:p>
            <a:endParaRPr lang="en-US" sz="2800" b="1" dirty="0" smtClean="0">
              <a:effectLst>
                <a:outerShdw blurRad="38100" dist="38100" dir="2700000" algn="tl">
                  <a:srgbClr val="000000"/>
                </a:outerShdw>
              </a:effectLst>
              <a:latin typeface="Arial" charset="0"/>
            </a:endParaRPr>
          </a:p>
          <a:p>
            <a:endParaRPr lang="en-US" sz="2800" b="1" dirty="0" smtClean="0">
              <a:effectLst>
                <a:outerShdw blurRad="38100" dist="38100" dir="2700000" algn="tl">
                  <a:srgbClr val="000000"/>
                </a:outerShdw>
              </a:effectLst>
              <a:latin typeface="Arial" charset="0"/>
            </a:endParaRPr>
          </a:p>
          <a:p>
            <a:endParaRPr lang="en-US" sz="2800" dirty="0" smtClean="0"/>
          </a:p>
          <a:p>
            <a:pPr>
              <a:buNone/>
            </a:pPr>
            <a:endParaRPr lang="en-US" sz="1800" b="1" dirty="0" smtClean="0">
              <a:effectLst>
                <a:outerShdw blurRad="38100" dist="38100" dir="2700000" algn="tl">
                  <a:srgbClr val="000000"/>
                </a:outerShdw>
              </a:effectLst>
              <a:latin typeface="Arial" charset="0"/>
            </a:endParaRPr>
          </a:p>
          <a:p>
            <a:endParaRPr lang="en-US" dirty="0" smtClean="0"/>
          </a:p>
          <a:p>
            <a:endParaRPr lang="en-US" dirty="0"/>
          </a:p>
        </p:txBody>
      </p:sp>
      <p:pic>
        <p:nvPicPr>
          <p:cNvPr id="5" name="Picture 8" descr="P8260005"/>
          <p:cNvPicPr>
            <a:picLocks noGrp="1" noChangeAspect="1" noChangeArrowheads="1"/>
          </p:cNvPicPr>
          <p:nvPr>
            <p:ph sz="half" idx="2"/>
          </p:nvPr>
        </p:nvPicPr>
        <p:blipFill>
          <a:blip r:embed="rId2" cstate="print"/>
          <a:srcRect/>
          <a:stretch>
            <a:fillRect/>
          </a:stretch>
        </p:blipFill>
        <p:spPr bwMode="auto">
          <a:xfrm>
            <a:off x="4648200" y="2623344"/>
            <a:ext cx="4038600" cy="302895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half" idx="1"/>
          </p:nvPr>
        </p:nvSpPr>
        <p:spPr>
          <a:xfrm>
            <a:off x="2286000" y="1905000"/>
            <a:ext cx="4038600" cy="4434840"/>
          </a:xfrm>
        </p:spPr>
        <p:txBody>
          <a:bodyPr>
            <a:normAutofit/>
          </a:bodyPr>
          <a:lstStyle/>
          <a:p>
            <a:pPr algn="ctr">
              <a:buNone/>
            </a:pPr>
            <a:r>
              <a:rPr lang="en-US" sz="7200" dirty="0" smtClean="0"/>
              <a:t>?</a:t>
            </a:r>
            <a:endParaRPr lang="en-US" sz="5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 ACTIVATIONS</a:t>
            </a:r>
            <a:endParaRPr lang="en-US" dirty="0"/>
          </a:p>
        </p:txBody>
      </p:sp>
      <p:sp>
        <p:nvSpPr>
          <p:cNvPr id="3" name="Content Placeholder 2"/>
          <p:cNvSpPr>
            <a:spLocks noGrp="1"/>
          </p:cNvSpPr>
          <p:nvPr>
            <p:ph idx="1"/>
          </p:nvPr>
        </p:nvSpPr>
        <p:spPr/>
        <p:txBody>
          <a:bodyPr/>
          <a:lstStyle/>
          <a:p>
            <a:r>
              <a:rPr lang="en-US" dirty="0" smtClean="0"/>
              <a:t>How do you know when to issue an EAS activation?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9" name="Text Box 5"/>
          <p:cNvSpPr txBox="1">
            <a:spLocks noChangeArrowheads="1"/>
          </p:cNvSpPr>
          <p:nvPr/>
        </p:nvSpPr>
        <p:spPr bwMode="auto">
          <a:xfrm>
            <a:off x="457200" y="4495800"/>
            <a:ext cx="1736725" cy="1006475"/>
          </a:xfrm>
          <a:prstGeom prst="rect">
            <a:avLst/>
          </a:prstGeom>
          <a:noFill/>
          <a:ln w="12700">
            <a:noFill/>
            <a:miter lim="800000"/>
            <a:headEnd type="none" w="sm" len="sm"/>
            <a:tailEnd type="none" w="sm" len="sm"/>
          </a:ln>
          <a:effectLst/>
        </p:spPr>
        <p:txBody>
          <a:bodyPr wrap="none">
            <a:spAutoFit/>
          </a:bodyPr>
          <a:lstStyle/>
          <a:p>
            <a:r>
              <a:rPr lang="en-US" sz="2000">
                <a:solidFill>
                  <a:schemeClr val="tx2"/>
                </a:solidFill>
              </a:rPr>
              <a:t>Lineham Fire </a:t>
            </a:r>
          </a:p>
          <a:p>
            <a:r>
              <a:rPr lang="en-US" sz="2000">
                <a:solidFill>
                  <a:schemeClr val="tx2"/>
                </a:solidFill>
              </a:rPr>
              <a:t>Carson City </a:t>
            </a:r>
          </a:p>
          <a:p>
            <a:r>
              <a:rPr lang="en-US" sz="2000">
                <a:solidFill>
                  <a:schemeClr val="tx2"/>
                </a:solidFill>
              </a:rPr>
              <a:t>July 2006</a:t>
            </a:r>
          </a:p>
        </p:txBody>
      </p:sp>
      <p:sp>
        <p:nvSpPr>
          <p:cNvPr id="251910" name="Rectangle 6"/>
          <p:cNvSpPr>
            <a:spLocks noGrp="1" noChangeArrowheads="1"/>
          </p:cNvSpPr>
          <p:nvPr>
            <p:ph type="title"/>
          </p:nvPr>
        </p:nvSpPr>
        <p:spPr/>
        <p:txBody>
          <a:bodyPr>
            <a:normAutofit fontScale="90000"/>
          </a:bodyPr>
          <a:lstStyle/>
          <a:p>
            <a:r>
              <a:rPr lang="en-US" b="1" dirty="0">
                <a:solidFill>
                  <a:srgbClr val="FF3300"/>
                </a:solidFill>
              </a:rPr>
              <a:t>Significant threat to lives or property</a:t>
            </a:r>
            <a:endParaRPr lang="en-US" sz="4000" b="1" dirty="0"/>
          </a:p>
        </p:txBody>
      </p:sp>
      <p:pic>
        <p:nvPicPr>
          <p:cNvPr id="251912" name="Picture 8" descr="Linehan 17"/>
          <p:cNvPicPr>
            <a:picLocks noGrp="1" noChangeAspect="1" noChangeArrowheads="1"/>
          </p:cNvPicPr>
          <p:nvPr>
            <p:ph idx="1"/>
          </p:nvPr>
        </p:nvPicPr>
        <p:blipFill>
          <a:blip r:embed="rId3" cstate="print"/>
          <a:srcRect/>
          <a:stretch>
            <a:fillRect/>
          </a:stretch>
        </p:blipFill>
        <p:spPr>
          <a:xfrm>
            <a:off x="3302000" y="1685925"/>
            <a:ext cx="5194300" cy="4298950"/>
          </a:xfrm>
          <a:noFill/>
          <a:ln w="19050">
            <a:solidFill>
              <a:schemeClr val="accent1"/>
            </a:solid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descr="Nevada Appeal"/>
          <p:cNvPicPr>
            <a:picLocks noChangeAspect="1" noChangeArrowheads="1"/>
          </p:cNvPicPr>
          <p:nvPr/>
        </p:nvPicPr>
        <p:blipFill>
          <a:blip r:embed="rId3" cstate="print"/>
          <a:srcRect/>
          <a:stretch>
            <a:fillRect/>
          </a:stretch>
        </p:blipFill>
        <p:spPr bwMode="auto">
          <a:xfrm>
            <a:off x="1524000" y="1905000"/>
            <a:ext cx="6900863" cy="3965575"/>
          </a:xfrm>
          <a:prstGeom prst="rect">
            <a:avLst/>
          </a:prstGeom>
          <a:noFill/>
          <a:ln w="19050">
            <a:solidFill>
              <a:schemeClr val="accent1"/>
            </a:solidFill>
            <a:miter lim="800000"/>
            <a:headEnd/>
            <a:tailEnd/>
          </a:ln>
        </p:spPr>
      </p:pic>
      <p:sp>
        <p:nvSpPr>
          <p:cNvPr id="256004" name="Rectangle 4"/>
          <p:cNvSpPr>
            <a:spLocks noChangeArrowheads="1"/>
          </p:cNvSpPr>
          <p:nvPr/>
        </p:nvSpPr>
        <p:spPr bwMode="auto">
          <a:xfrm>
            <a:off x="685800" y="304800"/>
            <a:ext cx="7924800" cy="1676400"/>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tx2"/>
              </a:buClr>
              <a:buFontTx/>
              <a:buChar char="•"/>
            </a:pPr>
            <a:endParaRPr lang="en-US" sz="3200"/>
          </a:p>
        </p:txBody>
      </p:sp>
      <p:sp>
        <p:nvSpPr>
          <p:cNvPr id="256006" name="Text Box 6"/>
          <p:cNvSpPr txBox="1">
            <a:spLocks noChangeArrowheads="1"/>
          </p:cNvSpPr>
          <p:nvPr/>
        </p:nvSpPr>
        <p:spPr bwMode="auto">
          <a:xfrm>
            <a:off x="609600" y="5943600"/>
            <a:ext cx="3816350" cy="366713"/>
          </a:xfrm>
          <a:prstGeom prst="rect">
            <a:avLst/>
          </a:prstGeom>
          <a:noFill/>
          <a:ln w="9525">
            <a:noFill/>
            <a:miter lim="800000"/>
            <a:headEnd/>
            <a:tailEnd/>
          </a:ln>
          <a:effectLst/>
        </p:spPr>
        <p:txBody>
          <a:bodyPr wrap="none">
            <a:spAutoFit/>
          </a:bodyPr>
          <a:lstStyle/>
          <a:p>
            <a:r>
              <a:rPr lang="en-US"/>
              <a:t>Carson City New Year’s Flood 2006</a:t>
            </a:r>
          </a:p>
        </p:txBody>
      </p:sp>
      <p:sp>
        <p:nvSpPr>
          <p:cNvPr id="256007" name="Rectangle 7"/>
          <p:cNvSpPr>
            <a:spLocks noGrp="1" noChangeArrowheads="1"/>
          </p:cNvSpPr>
          <p:nvPr>
            <p:ph type="title" idx="4294967295"/>
          </p:nvPr>
        </p:nvSpPr>
        <p:spPr>
          <a:xfrm>
            <a:off x="0" y="304800"/>
            <a:ext cx="8229600" cy="1139825"/>
          </a:xfrm>
        </p:spPr>
        <p:txBody>
          <a:bodyPr/>
          <a:lstStyle/>
          <a:p>
            <a:r>
              <a:rPr lang="en-US" b="1" dirty="0">
                <a:solidFill>
                  <a:srgbClr val="FF0000"/>
                </a:solidFill>
              </a:rPr>
              <a:t>Threat must be defined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8" name="Picture 6" descr="P5110064"/>
          <p:cNvPicPr>
            <a:picLocks noGrp="1" noChangeAspect="1" noChangeArrowheads="1"/>
          </p:cNvPicPr>
          <p:nvPr>
            <p:ph idx="1"/>
          </p:nvPr>
        </p:nvPicPr>
        <p:blipFill>
          <a:blip r:embed="rId3" cstate="print"/>
          <a:stretch>
            <a:fillRect/>
          </a:stretch>
        </p:blipFill>
        <p:spPr>
          <a:xfrm>
            <a:off x="2438400" y="1981200"/>
            <a:ext cx="5689600" cy="4267200"/>
          </a:xfrm>
          <a:noFill/>
          <a:ln w="19050">
            <a:solidFill>
              <a:schemeClr val="accent1"/>
            </a:solidFill>
          </a:ln>
        </p:spPr>
      </p:pic>
      <p:sp>
        <p:nvSpPr>
          <p:cNvPr id="253954" name="Rectangle 2"/>
          <p:cNvSpPr>
            <a:spLocks noGrp="1" noChangeArrowheads="1"/>
          </p:cNvSpPr>
          <p:nvPr>
            <p:ph type="title"/>
          </p:nvPr>
        </p:nvSpPr>
        <p:spPr/>
        <p:txBody>
          <a:bodyPr>
            <a:normAutofit fontScale="90000"/>
          </a:bodyPr>
          <a:lstStyle/>
          <a:p>
            <a:r>
              <a:rPr lang="en-US" b="1" dirty="0">
                <a:solidFill>
                  <a:srgbClr val="FF3300"/>
                </a:solidFill>
              </a:rPr>
              <a:t>Threat must have a time element</a:t>
            </a:r>
          </a:p>
        </p:txBody>
      </p:sp>
      <p:sp>
        <p:nvSpPr>
          <p:cNvPr id="253959" name="Text Box 7"/>
          <p:cNvSpPr txBox="1">
            <a:spLocks noChangeArrowheads="1"/>
          </p:cNvSpPr>
          <p:nvPr/>
        </p:nvSpPr>
        <p:spPr bwMode="auto">
          <a:xfrm>
            <a:off x="517525" y="5365750"/>
            <a:ext cx="2936875" cy="641350"/>
          </a:xfrm>
          <a:prstGeom prst="rect">
            <a:avLst/>
          </a:prstGeom>
          <a:noFill/>
          <a:ln w="9525">
            <a:noFill/>
            <a:miter lim="800000"/>
            <a:headEnd/>
            <a:tailEnd/>
          </a:ln>
          <a:effectLst/>
        </p:spPr>
        <p:txBody>
          <a:bodyPr wrap="none">
            <a:spAutoFit/>
          </a:bodyPr>
          <a:lstStyle/>
          <a:p>
            <a:r>
              <a:rPr lang="en-US">
                <a:latin typeface="Tahoma" pitchFamily="34" charset="0"/>
              </a:rPr>
              <a:t>Incline Village Disaster Drill</a:t>
            </a:r>
          </a:p>
          <a:p>
            <a:r>
              <a:rPr lang="en-US">
                <a:latin typeface="Tahoma" pitchFamily="34" charset="0"/>
              </a:rPr>
              <a:t>May 2007</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2" descr="sandbagged,door,flood"/>
          <p:cNvPicPr>
            <a:picLocks noChangeAspect="1" noChangeArrowheads="1"/>
          </p:cNvPicPr>
          <p:nvPr/>
        </p:nvPicPr>
        <p:blipFill>
          <a:blip r:embed="rId3" cstate="print"/>
          <a:srcRect/>
          <a:stretch>
            <a:fillRect/>
          </a:stretch>
        </p:blipFill>
        <p:spPr bwMode="auto">
          <a:xfrm>
            <a:off x="457200" y="2438400"/>
            <a:ext cx="2514600" cy="3352800"/>
          </a:xfrm>
          <a:prstGeom prst="rect">
            <a:avLst/>
          </a:prstGeom>
          <a:noFill/>
        </p:spPr>
      </p:pic>
      <p:pic>
        <p:nvPicPr>
          <p:cNvPr id="258051" name="Picture 3" descr="Fig. 1. Person taping plastic sheeting over a vent to close airflow."/>
          <p:cNvPicPr>
            <a:picLocks noChangeAspect="1" noChangeArrowheads="1"/>
          </p:cNvPicPr>
          <p:nvPr/>
        </p:nvPicPr>
        <p:blipFill>
          <a:blip r:embed="rId4" cstate="print"/>
          <a:srcRect/>
          <a:stretch>
            <a:fillRect/>
          </a:stretch>
        </p:blipFill>
        <p:spPr bwMode="auto">
          <a:xfrm>
            <a:off x="2590800" y="1447800"/>
            <a:ext cx="2217738" cy="3238500"/>
          </a:xfrm>
          <a:prstGeom prst="rect">
            <a:avLst/>
          </a:prstGeom>
          <a:noFill/>
        </p:spPr>
      </p:pic>
      <p:pic>
        <p:nvPicPr>
          <p:cNvPr id="258054" name="Picture 6" descr="Fallout_shelter"/>
          <p:cNvPicPr>
            <a:picLocks noChangeAspect="1" noChangeArrowheads="1"/>
          </p:cNvPicPr>
          <p:nvPr/>
        </p:nvPicPr>
        <p:blipFill>
          <a:blip r:embed="rId5" cstate="print"/>
          <a:srcRect/>
          <a:stretch>
            <a:fillRect/>
          </a:stretch>
        </p:blipFill>
        <p:spPr bwMode="auto">
          <a:xfrm>
            <a:off x="4572000" y="1828800"/>
            <a:ext cx="2381250" cy="2533650"/>
          </a:xfrm>
          <a:prstGeom prst="rect">
            <a:avLst/>
          </a:prstGeom>
          <a:noFill/>
        </p:spPr>
      </p:pic>
      <p:pic>
        <p:nvPicPr>
          <p:cNvPr id="258055" name="Picture 7" descr="0452565440_11alive-News-To2"/>
          <p:cNvPicPr>
            <a:picLocks noChangeAspect="1" noChangeArrowheads="1"/>
          </p:cNvPicPr>
          <p:nvPr/>
        </p:nvPicPr>
        <p:blipFill>
          <a:blip r:embed="rId6" cstate="print"/>
          <a:srcRect/>
          <a:stretch>
            <a:fillRect/>
          </a:stretch>
        </p:blipFill>
        <p:spPr bwMode="auto">
          <a:xfrm>
            <a:off x="2286000" y="3962400"/>
            <a:ext cx="2495550" cy="1876425"/>
          </a:xfrm>
          <a:prstGeom prst="rect">
            <a:avLst/>
          </a:prstGeom>
          <a:noFill/>
        </p:spPr>
      </p:pic>
      <p:pic>
        <p:nvPicPr>
          <p:cNvPr id="258056" name="Picture 8" descr="305_cutaway1">
            <a:hlinkClick r:id="rId7"/>
          </p:cNvPr>
          <p:cNvPicPr>
            <a:picLocks noChangeAspect="1" noChangeArrowheads="1"/>
          </p:cNvPicPr>
          <p:nvPr/>
        </p:nvPicPr>
        <p:blipFill>
          <a:blip r:embed="rId8" cstate="print"/>
          <a:srcRect/>
          <a:stretch>
            <a:fillRect/>
          </a:stretch>
        </p:blipFill>
        <p:spPr bwMode="auto">
          <a:xfrm>
            <a:off x="4419600" y="3962400"/>
            <a:ext cx="2905125" cy="2171700"/>
          </a:xfrm>
          <a:prstGeom prst="rect">
            <a:avLst/>
          </a:prstGeom>
          <a:noFill/>
        </p:spPr>
      </p:pic>
      <p:pic>
        <p:nvPicPr>
          <p:cNvPr id="258057" name="Picture 9" descr="NBC and fire escape hood - Evolution 1000"/>
          <p:cNvPicPr>
            <a:picLocks noChangeAspect="1" noChangeArrowheads="1"/>
          </p:cNvPicPr>
          <p:nvPr/>
        </p:nvPicPr>
        <p:blipFill>
          <a:blip r:embed="rId9" cstate="print"/>
          <a:srcRect/>
          <a:stretch>
            <a:fillRect/>
          </a:stretch>
        </p:blipFill>
        <p:spPr bwMode="auto">
          <a:xfrm>
            <a:off x="6858000" y="2286000"/>
            <a:ext cx="1808163" cy="2190750"/>
          </a:xfrm>
          <a:prstGeom prst="rect">
            <a:avLst/>
          </a:prstGeom>
          <a:noFill/>
        </p:spPr>
      </p:pic>
      <p:sp>
        <p:nvSpPr>
          <p:cNvPr id="258059" name="Rectangle 11"/>
          <p:cNvSpPr>
            <a:spLocks noGrp="1" noChangeArrowheads="1"/>
          </p:cNvSpPr>
          <p:nvPr>
            <p:ph type="title" idx="4294967295"/>
          </p:nvPr>
        </p:nvSpPr>
        <p:spPr>
          <a:xfrm>
            <a:off x="0" y="228600"/>
            <a:ext cx="8229600" cy="949325"/>
          </a:xfrm>
        </p:spPr>
        <p:txBody>
          <a:bodyPr>
            <a:normAutofit/>
          </a:bodyPr>
          <a:lstStyle/>
          <a:p>
            <a:r>
              <a:rPr lang="en-US" b="1" dirty="0">
                <a:solidFill>
                  <a:srgbClr val="FF0000"/>
                </a:solidFill>
              </a:rPr>
              <a:t>Specific action must be defined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 CRITERIA</a:t>
            </a:r>
            <a:endParaRPr lang="en-US" dirty="0"/>
          </a:p>
        </p:txBody>
      </p:sp>
      <p:sp>
        <p:nvSpPr>
          <p:cNvPr id="3" name="Content Placeholder 2"/>
          <p:cNvSpPr>
            <a:spLocks noGrp="1"/>
          </p:cNvSpPr>
          <p:nvPr>
            <p:ph idx="1"/>
          </p:nvPr>
        </p:nvSpPr>
        <p:spPr/>
        <p:txBody>
          <a:bodyPr/>
          <a:lstStyle/>
          <a:p>
            <a:r>
              <a:rPr lang="en-US" dirty="0" smtClean="0"/>
              <a:t>Other reasons for issuing an EAS activation: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4" name="Content Placeholder 3"/>
          <p:cNvSpPr>
            <a:spLocks noGrp="1"/>
          </p:cNvSpPr>
          <p:nvPr>
            <p:ph sz="half" idx="1"/>
          </p:nvPr>
        </p:nvSpPr>
        <p:spPr/>
        <p:txBody>
          <a:bodyPr/>
          <a:lstStyle/>
          <a:p>
            <a:r>
              <a:rPr lang="en-US" dirty="0" smtClean="0"/>
              <a:t>New information</a:t>
            </a:r>
          </a:p>
          <a:p>
            <a:r>
              <a:rPr lang="en-US" dirty="0" smtClean="0"/>
              <a:t>Updates</a:t>
            </a:r>
          </a:p>
          <a:p>
            <a:r>
              <a:rPr lang="en-US" dirty="0" smtClean="0"/>
              <a:t>Cancellation</a:t>
            </a:r>
          </a:p>
          <a:p>
            <a:pPr lvl="1"/>
            <a:r>
              <a:rPr lang="en-US" dirty="0" smtClean="0"/>
              <a:t>No activation</a:t>
            </a:r>
          </a:p>
          <a:p>
            <a:pPr lvl="1"/>
            <a:r>
              <a:rPr lang="en-US" dirty="0" smtClean="0"/>
              <a:t>All Media	</a:t>
            </a:r>
          </a:p>
          <a:p>
            <a:r>
              <a:rPr lang="en-US" dirty="0" smtClean="0"/>
              <a:t>Return conditions</a:t>
            </a:r>
          </a:p>
          <a:p>
            <a:r>
              <a:rPr lang="en-US" dirty="0" smtClean="0"/>
              <a:t>Mitigation</a:t>
            </a:r>
            <a:endParaRPr lang="en-US" dirty="0"/>
          </a:p>
        </p:txBody>
      </p:sp>
      <p:pic>
        <p:nvPicPr>
          <p:cNvPr id="6" name="Picture 2" descr="C:\Users\Adrienne\Pictures\Ace's Travels\2008 Travels\Las Vegas April 08\P4200047.JPG"/>
          <p:cNvPicPr>
            <a:picLocks noGrp="1" noChangeAspect="1" noChangeArrowheads="1"/>
          </p:cNvPicPr>
          <p:nvPr>
            <p:ph sz="half" idx="2"/>
          </p:nvPr>
        </p:nvPicPr>
        <p:blipFill>
          <a:blip r:embed="rId3" cstate="print"/>
          <a:srcRect/>
          <a:stretch>
            <a:fillRect/>
          </a:stretch>
        </p:blipFill>
        <p:spPr bwMode="auto">
          <a:xfrm>
            <a:off x="4191000" y="2057400"/>
            <a:ext cx="4343400" cy="32600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r>
              <a:rPr lang="en-US" b="1" dirty="0"/>
              <a:t>EAS WARNINGS</a:t>
            </a:r>
          </a:p>
        </p:txBody>
      </p:sp>
      <p:sp>
        <p:nvSpPr>
          <p:cNvPr id="349187" name="Rectangle 3"/>
          <p:cNvSpPr>
            <a:spLocks noGrp="1" noChangeArrowheads="1"/>
          </p:cNvSpPr>
          <p:nvPr>
            <p:ph idx="1"/>
          </p:nvPr>
        </p:nvSpPr>
        <p:spPr/>
        <p:txBody>
          <a:bodyPr/>
          <a:lstStyle/>
          <a:p>
            <a:r>
              <a:rPr lang="en-US" dirty="0"/>
              <a:t>How are </a:t>
            </a:r>
            <a:r>
              <a:rPr lang="en-US" dirty="0" smtClean="0"/>
              <a:t>EAS activation messages </a:t>
            </a:r>
            <a:r>
              <a:rPr lang="en-US" dirty="0"/>
              <a:t>issued</a:t>
            </a:r>
            <a:r>
              <a:rPr lang="en-US" dirty="0" smtClean="0"/>
              <a:t>?</a:t>
            </a:r>
          </a:p>
          <a:p>
            <a:pPr lvl="1"/>
            <a:r>
              <a:rPr lang="en-US" dirty="0" smtClean="0"/>
              <a:t>CAP</a:t>
            </a:r>
          </a:p>
          <a:p>
            <a:pPr lvl="1"/>
            <a:r>
              <a:rPr lang="en-US" dirty="0" smtClean="0"/>
              <a:t>Legacy EAS</a:t>
            </a:r>
            <a:endParaRPr lang="en-US" dirty="0"/>
          </a:p>
        </p:txBody>
      </p:sp>
      <p:pic>
        <p:nvPicPr>
          <p:cNvPr id="349188" name="Picture 4" descr="P4270001"/>
          <p:cNvPicPr>
            <a:picLocks noChangeAspect="1" noChangeArrowheads="1"/>
          </p:cNvPicPr>
          <p:nvPr/>
        </p:nvPicPr>
        <p:blipFill>
          <a:blip r:embed="rId3" cstate="print"/>
          <a:srcRect/>
          <a:stretch>
            <a:fillRect/>
          </a:stretch>
        </p:blipFill>
        <p:spPr bwMode="auto">
          <a:xfrm>
            <a:off x="4876800" y="2667000"/>
            <a:ext cx="3427413" cy="2571750"/>
          </a:xfrm>
          <a:prstGeom prst="rect">
            <a:avLst/>
          </a:prstGeom>
          <a:noFill/>
          <a:ln w="19050">
            <a:solidFill>
              <a:schemeClr val="tx1"/>
            </a:solid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7">
      <a:dk1>
        <a:sysClr val="windowText" lastClr="000000"/>
      </a:dk1>
      <a:lt1>
        <a:srgbClr val="FFE7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513</TotalTime>
  <Words>602</Words>
  <Application>Microsoft Office PowerPoint</Application>
  <PresentationFormat>On-screen Show (4:3)</PresentationFormat>
  <Paragraphs>95</Paragraphs>
  <Slides>18</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Flow</vt:lpstr>
      <vt:lpstr>Document</vt:lpstr>
      <vt:lpstr>ClipArt</vt:lpstr>
      <vt:lpstr>EAS</vt:lpstr>
      <vt:lpstr>EAS ACTIVATIONS</vt:lpstr>
      <vt:lpstr>Significant threat to lives or property</vt:lpstr>
      <vt:lpstr>Threat must be defined</vt:lpstr>
      <vt:lpstr>Threat must have a time element</vt:lpstr>
      <vt:lpstr>Specific action must be defined</vt:lpstr>
      <vt:lpstr>EAS CRITERIA</vt:lpstr>
      <vt:lpstr> </vt:lpstr>
      <vt:lpstr>EAS WARNINGS</vt:lpstr>
      <vt:lpstr>CAP EAS ACTIVATIONS</vt:lpstr>
      <vt:lpstr>CAP EAS ACTIVATIONS</vt:lpstr>
      <vt:lpstr>CAP EAS ACTIVATIONS</vt:lpstr>
      <vt:lpstr>LEGACY EAS ACTIVATIONS</vt:lpstr>
      <vt:lpstr>LEGACY EAS ACTIVATIONS</vt:lpstr>
      <vt:lpstr>Participating stations receive activation Participating stations rebroadcast activation</vt:lpstr>
      <vt:lpstr>The audience hears the emergency information and takes appropriate action.</vt:lpstr>
      <vt:lpstr>EAS ACTIVATIONS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 WARNINGS</dc:title>
  <dc:creator>Adrienne</dc:creator>
  <cp:lastModifiedBy>Adrienne</cp:lastModifiedBy>
  <cp:revision>53</cp:revision>
  <dcterms:created xsi:type="dcterms:W3CDTF">2013-02-27T20:16:16Z</dcterms:created>
  <dcterms:modified xsi:type="dcterms:W3CDTF">2013-04-16T03:02:59Z</dcterms:modified>
</cp:coreProperties>
</file>